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90" r:id="rId5"/>
    <p:sldId id="279" r:id="rId6"/>
    <p:sldId id="257" r:id="rId7"/>
    <p:sldId id="281" r:id="rId8"/>
    <p:sldId id="300" r:id="rId9"/>
    <p:sldId id="291" r:id="rId10"/>
    <p:sldId id="295" r:id="rId11"/>
    <p:sldId id="293" r:id="rId12"/>
    <p:sldId id="303" r:id="rId13"/>
    <p:sldId id="304" r:id="rId14"/>
    <p:sldId id="305" r:id="rId15"/>
    <p:sldId id="306" r:id="rId16"/>
    <p:sldId id="296" r:id="rId17"/>
    <p:sldId id="307" r:id="rId18"/>
    <p:sldId id="259" r:id="rId19"/>
    <p:sldId id="308" r:id="rId20"/>
    <p:sldId id="286" r:id="rId21"/>
    <p:sldId id="289" r:id="rId22"/>
    <p:sldId id="287"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77134" autoAdjust="0"/>
  </p:normalViewPr>
  <p:slideViewPr>
    <p:cSldViewPr snapToGrid="0">
      <p:cViewPr varScale="1">
        <p:scale>
          <a:sx n="86" d="100"/>
          <a:sy n="86" d="100"/>
        </p:scale>
        <p:origin x="1496" y="19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p:txBody>
      </p:sp>
      <p:sp>
        <p:nvSpPr>
          <p:cNvPr id="4" name="Slide Number Placeholder 3"/>
          <p:cNvSpPr>
            <a:spLocks noGrp="1"/>
          </p:cNvSpPr>
          <p:nvPr>
            <p:ph type="sldNum" sz="quarter" idx="5"/>
          </p:nvPr>
        </p:nvSpPr>
        <p:spPr/>
        <p:txBody>
          <a:bodyPr/>
          <a:lstStyle/>
          <a:p>
            <a:fld id="{F5B62BC0-7DC4-4569-951D-2BB9475345C6}" type="slidenum">
              <a:rPr lang="en-US" smtClean="0"/>
              <a:t>2</a:t>
            </a:fld>
            <a:endParaRPr lang="en-US" dirty="0"/>
          </a:p>
        </p:txBody>
      </p:sp>
    </p:spTree>
    <p:extLst>
      <p:ext uri="{BB962C8B-B14F-4D97-AF65-F5344CB8AC3E}">
        <p14:creationId xmlns:p14="http://schemas.microsoft.com/office/powerpoint/2010/main" val="4120412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282213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 –</a:t>
            </a:r>
          </a:p>
          <a:p>
            <a:endParaRPr lang="en-US" dirty="0"/>
          </a:p>
          <a:p>
            <a:r>
              <a:rPr lang="en-US" dirty="0"/>
              <a:t>As you can gather from each graph, it shows that Denver has the lowest crime but rising, Austin is the next lowest and decreasing, and Memphis is third with an increasing amount in crime.</a:t>
            </a:r>
          </a:p>
        </p:txBody>
      </p:sp>
      <p:sp>
        <p:nvSpPr>
          <p:cNvPr id="4" name="Slide Number Placeholder 3"/>
          <p:cNvSpPr>
            <a:spLocks noGrp="1"/>
          </p:cNvSpPr>
          <p:nvPr>
            <p:ph type="sldNum" sz="quarter" idx="5"/>
          </p:nvPr>
        </p:nvSpPr>
        <p:spPr/>
        <p:txBody>
          <a:bodyPr/>
          <a:lstStyle/>
          <a:p>
            <a:fld id="{F5B62BC0-7DC4-4569-951D-2BB9475345C6}" type="slidenum">
              <a:rPr lang="en-US" smtClean="0"/>
              <a:t>16</a:t>
            </a:fld>
            <a:endParaRPr lang="en-US" dirty="0"/>
          </a:p>
        </p:txBody>
      </p:sp>
    </p:spTree>
    <p:extLst>
      <p:ext uri="{BB962C8B-B14F-4D97-AF65-F5344CB8AC3E}">
        <p14:creationId xmlns:p14="http://schemas.microsoft.com/office/powerpoint/2010/main" val="103318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24173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cityofnewyork.us/Public-Safety/NYPD-Arrests-Data-Historic-/8h9b-rp9u" TargetMode="External"/><Relationship Id="rId3" Type="http://schemas.openxmlformats.org/officeDocument/2006/relationships/image" Target="../media/image25.jpg"/><Relationship Id="rId7" Type="http://schemas.openxmlformats.org/officeDocument/2006/relationships/hyperlink" Target="https://data.memphistn.gov/Public-Safety/Memphis-Police-Department-Aggregate-Crime/n7ue-iwew"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denvergov.org/opendata/dataset/city-and-county-of-denver-crime" TargetMode="External"/><Relationship Id="rId11" Type="http://schemas.openxmlformats.org/officeDocument/2006/relationships/image" Target="../media/image29.png"/><Relationship Id="rId5" Type="http://schemas.openxmlformats.org/officeDocument/2006/relationships/hyperlink" Target="https://data.cityofchicago.org/Public-Safety/Crimes-2001-to-Present/ijzp-q8t2/data" TargetMode="External"/><Relationship Id="rId10" Type="http://schemas.openxmlformats.org/officeDocument/2006/relationships/image" Target="../media/image28.png"/><Relationship Id="rId4" Type="http://schemas.openxmlformats.org/officeDocument/2006/relationships/hyperlink" Target="https://data.austintexas.gov/Public-Safety/Crime-Reports/fdj4-gpfu" TargetMode="External"/><Relationship Id="rId9" Type="http://schemas.openxmlformats.org/officeDocument/2006/relationships/hyperlink" Target="https://data.sfgov.org/browse?category=Public+Safet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data.memphistn.gov/Public-Safety/Memphis-Police-Department-Aggregate-Crime/n7ue-iwew" TargetMode="External"/><Relationship Id="rId13" Type="http://schemas.openxmlformats.org/officeDocument/2006/relationships/hyperlink" Target="https://www.illinoisreportcard.com/district.aspx?source=trends&amp;source2=graduationrate&amp;Districtid=15016299025" TargetMode="External"/><Relationship Id="rId18" Type="http://schemas.openxmlformats.org/officeDocument/2006/relationships/hyperlink" Target="https://www.bls.gov/developers/home.htm" TargetMode="External"/><Relationship Id="rId3" Type="http://schemas.openxmlformats.org/officeDocument/2006/relationships/hyperlink" Target="https://www.census.gov/data/developers/guidance/api-user-guide.html" TargetMode="External"/><Relationship Id="rId21" Type="http://schemas.microsoft.com/office/2007/relationships/hdphoto" Target="../media/hdphoto1.wdp"/><Relationship Id="rId7" Type="http://schemas.openxmlformats.org/officeDocument/2006/relationships/hyperlink" Target="https://www.denvergov.org/opendata/dataset/city-and-county-of-denver-crime" TargetMode="External"/><Relationship Id="rId12" Type="http://schemas.openxmlformats.org/officeDocument/2006/relationships/hyperlink" Target="https://tea.texas.gov/reports-and-data/school-performance/accountability-research/completion-graduation-and-dropout" TargetMode="External"/><Relationship Id="rId17" Type="http://schemas.openxmlformats.org/officeDocument/2006/relationships/hyperlink" Target="https://www.cde.ca.gov/nr/ne/yr20/yr20rel101.asp" TargetMode="External"/><Relationship Id="rId2" Type="http://schemas.openxmlformats.org/officeDocument/2006/relationships/notesSlide" Target="../notesSlides/notesSlide6.xml"/><Relationship Id="rId16" Type="http://schemas.openxmlformats.org/officeDocument/2006/relationships/hyperlink" Target="https://infohub.nyced.org/reports/academics/graduation-results" TargetMode="External"/><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s://data.cityofchicago.org/Public-Safety/Crimes-2001-to-Present/ijzp-q8t2/data" TargetMode="External"/><Relationship Id="rId11" Type="http://schemas.openxmlformats.org/officeDocument/2006/relationships/hyperlink" Target="https://www.attomdata.com/" TargetMode="External"/><Relationship Id="rId24" Type="http://schemas.openxmlformats.org/officeDocument/2006/relationships/image" Target="../media/image17.jpg"/><Relationship Id="rId5" Type="http://schemas.openxmlformats.org/officeDocument/2006/relationships/hyperlink" Target="https://data.austintexas.gov/Public-Safety/Crime-Reports/fdj4-gpfu" TargetMode="External"/><Relationship Id="rId15" Type="http://schemas.openxmlformats.org/officeDocument/2006/relationships/hyperlink" Target="https://www.publicschoolreview.com/tennessee/shelby-county-school-district/4700148-school-district" TargetMode="External"/><Relationship Id="rId23" Type="http://schemas.microsoft.com/office/2007/relationships/hdphoto" Target="../media/hdphoto2.wdp"/><Relationship Id="rId10" Type="http://schemas.openxmlformats.org/officeDocument/2006/relationships/hyperlink" Target="https://data.sfgov.org/browse?category=Public+Safety" TargetMode="External"/><Relationship Id="rId19" Type="http://schemas.openxmlformats.org/officeDocument/2006/relationships/hyperlink" Target="https://www.bls.gov/help/hlpforma.htm#LA" TargetMode="External"/><Relationship Id="rId4" Type="http://schemas.openxmlformats.org/officeDocument/2006/relationships/hyperlink" Target="https://pypi.org/project/census/" TargetMode="External"/><Relationship Id="rId9" Type="http://schemas.openxmlformats.org/officeDocument/2006/relationships/hyperlink" Target="https://data.cityofnewyork.us/Public-Safety/NYPD-Arrests-Data-Historic-/8h9b-rp9u" TargetMode="External"/><Relationship Id="rId14" Type="http://schemas.openxmlformats.org/officeDocument/2006/relationships/hyperlink" Target="https://www.cde.state.co.us/cdereval/gradratecurrent" TargetMode="External"/><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a:t>Use ANOVA</a:t>
            </a:r>
            <a:r>
              <a:rPr lang="en-US" sz="1400" dirty="0"/>
              <a:t>,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a:p>
            <a:endParaRPr lang="en-US" sz="1400" dirty="0"/>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r>
              <a:rPr lang="en-US" sz="1400" dirty="0"/>
              <a:t>Maxing out our API call limit</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14</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15</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dirty="0"/>
              <a:t>Analysis of crime in cities</a:t>
            </a:r>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Denver, Austin</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The two lowest in terms of overall amount of crime. Denver, however, is showing an increase in the amount of crime over the years, whereas Austin is decreasing. </a:t>
            </a:r>
            <a:endParaRPr lang="en-US" sz="14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Both cities are more in the middle when it comes to crime, but both show increases to crime more steeply.</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New York City</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The highest amount of crime of all cities. Both show incredible amounts and increases between years.</a:t>
            </a:r>
            <a:endParaRPr lang="en-US" sz="1500" dirty="0"/>
          </a:p>
        </p:txBody>
      </p:sp>
      <p:pic>
        <p:nvPicPr>
          <p:cNvPr id="6" name="Picture 5" descr="A graph of a number of bars&#10;&#10;Description automatically generated with medium confidence">
            <a:extLst>
              <a:ext uri="{FF2B5EF4-FFF2-40B4-BE49-F238E27FC236}">
                <a16:creationId xmlns:a16="http://schemas.microsoft.com/office/drawing/2014/main" id="{B0C1CDF7-C309-237F-CD5C-05BE836251CA}"/>
              </a:ext>
            </a:extLst>
          </p:cNvPr>
          <p:cNvPicPr>
            <a:picLocks noChangeAspect="1"/>
          </p:cNvPicPr>
          <p:nvPr/>
        </p:nvPicPr>
        <p:blipFill>
          <a:blip r:embed="rId10"/>
          <a:stretch>
            <a:fillRect/>
          </a:stretch>
        </p:blipFill>
        <p:spPr>
          <a:xfrm>
            <a:off x="206083" y="338774"/>
            <a:ext cx="5618053" cy="3370832"/>
          </a:xfrm>
          <a:prstGeom prst="rect">
            <a:avLst/>
          </a:prstGeom>
        </p:spPr>
      </p:pic>
      <p:pic>
        <p:nvPicPr>
          <p:cNvPr id="8" name="Picture 7" descr="A graph showing a number of lines&#10;&#10;Description automatically generated with medium confidence">
            <a:extLst>
              <a:ext uri="{FF2B5EF4-FFF2-40B4-BE49-F238E27FC236}">
                <a16:creationId xmlns:a16="http://schemas.microsoft.com/office/drawing/2014/main" id="{CAA88792-7E00-3D6C-01F4-C0093FBBFCBF}"/>
              </a:ext>
            </a:extLst>
          </p:cNvPr>
          <p:cNvPicPr>
            <a:picLocks noChangeAspect="1"/>
          </p:cNvPicPr>
          <p:nvPr/>
        </p:nvPicPr>
        <p:blipFill>
          <a:blip r:embed="rId11"/>
          <a:stretch>
            <a:fillRect/>
          </a:stretch>
        </p:blipFill>
        <p:spPr>
          <a:xfrm>
            <a:off x="602994" y="3976775"/>
            <a:ext cx="4961561" cy="2581662"/>
          </a:xfrm>
          <a:prstGeom prst="rect">
            <a:avLst/>
          </a:prstGeom>
        </p:spPr>
      </p:pic>
    </p:spTree>
    <p:extLst>
      <p:ext uri="{BB962C8B-B14F-4D97-AF65-F5344CB8AC3E}">
        <p14:creationId xmlns:p14="http://schemas.microsoft.com/office/powerpoint/2010/main" val="273433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19</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3"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Starter Home sales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Sales trends</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US" sz="1400" b="1" dirty="0">
                <a:effectLst/>
                <a:latin typeface="Helvetica Neue" panose="02000503000000020004" pitchFamily="2" charset="0"/>
              </a:rPr>
              <a:t>This chart shows the recent sales of house within our 6 cities, the houses also meet these parameters 1-3 bedrooms, square foot max of 1500 sq. ft, and zoned residential with sales in a range from 1/1/2020-12/31/2022. We Got No results for Denver, Memphis, New York, and San Francisco.</a:t>
            </a:r>
            <a:endParaRPr lang="en-US" sz="1400" dirty="0">
              <a:effectLst/>
              <a:latin typeface="Helvetica Neue" panose="02000503000000020004" pitchFamily="2" charset="0"/>
            </a:endParaRPr>
          </a:p>
          <a:p>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US" sz="1400" b="1" dirty="0">
                <a:effectLst/>
                <a:latin typeface="Helvetica Neue" panose="02000503000000020004" pitchFamily="2" charset="0"/>
              </a:rPr>
              <a:t>A Chart was not able to be made because there were no houses available in any of the 6 cities that we searched and also met these parameters, are houses with 1-3 bedrooms, square foot max of 1500sq. ft. , and zoned residential.</a:t>
            </a:r>
            <a:endParaRPr lang="en-US" sz="1400" b="1"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20</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Houses Available to Buy</a:t>
            </a:r>
            <a:endParaRPr lang="en-US" dirty="0"/>
          </a:p>
        </p:txBody>
      </p:sp>
      <p:pic>
        <p:nvPicPr>
          <p:cNvPr id="3" name="Picture 2" descr="A graph with colored dots&#10;&#10;Description automatically generated">
            <a:extLst>
              <a:ext uri="{FF2B5EF4-FFF2-40B4-BE49-F238E27FC236}">
                <a16:creationId xmlns:a16="http://schemas.microsoft.com/office/drawing/2014/main" id="{CC83E2A3-C004-4211-CF46-801FB598D75D}"/>
              </a:ext>
            </a:extLst>
          </p:cNvPr>
          <p:cNvPicPr>
            <a:picLocks noChangeAspect="1"/>
          </p:cNvPicPr>
          <p:nvPr/>
        </p:nvPicPr>
        <p:blipFill>
          <a:blip r:embed="rId8"/>
          <a:stretch>
            <a:fillRect/>
          </a:stretch>
        </p:blipFill>
        <p:spPr>
          <a:xfrm>
            <a:off x="710983" y="1286594"/>
            <a:ext cx="5592417" cy="2925417"/>
          </a:xfrm>
          <a:prstGeom prst="rect">
            <a:avLst/>
          </a:prstGeom>
        </p:spPr>
      </p:pic>
    </p:spTree>
    <p:extLst>
      <p:ext uri="{BB962C8B-B14F-4D97-AF65-F5344CB8AC3E}">
        <p14:creationId xmlns:p14="http://schemas.microsoft.com/office/powerpoint/2010/main" val="49094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hlinkClick r:id="rId5"/>
              </a:rPr>
              <a:t>Austin</a:t>
            </a:r>
            <a:r>
              <a:rPr lang="en-US" sz="1100" dirty="0"/>
              <a:t>, </a:t>
            </a:r>
            <a:r>
              <a:rPr lang="en-US" sz="1100" dirty="0">
                <a:hlinkClick r:id="rId6"/>
              </a:rPr>
              <a:t>Chicago</a:t>
            </a:r>
            <a:r>
              <a:rPr lang="en-US" sz="1100" dirty="0"/>
              <a:t>, </a:t>
            </a:r>
            <a:r>
              <a:rPr lang="en-US" sz="1100" dirty="0">
                <a:hlinkClick r:id="rId7"/>
              </a:rPr>
              <a:t>Denver</a:t>
            </a:r>
            <a:r>
              <a:rPr lang="en-US" sz="1100" dirty="0"/>
              <a:t>, </a:t>
            </a:r>
            <a:r>
              <a:rPr lang="en-US" sz="1100" dirty="0">
                <a:hlinkClick r:id="rId8"/>
              </a:rPr>
              <a:t>Memphis</a:t>
            </a:r>
            <a:r>
              <a:rPr lang="en-US" sz="1100" dirty="0"/>
              <a:t>, </a:t>
            </a:r>
            <a:r>
              <a:rPr lang="en-US" sz="1100" dirty="0">
                <a:hlinkClick r:id="rId9"/>
              </a:rPr>
              <a:t>New York City</a:t>
            </a:r>
            <a:r>
              <a:rPr lang="en-US" sz="1100" dirty="0"/>
              <a:t>, </a:t>
            </a:r>
            <a:r>
              <a:rPr lang="en-US" sz="1100" dirty="0">
                <a:hlinkClick r:id="rId10"/>
              </a:rPr>
              <a:t>San Francisco</a:t>
            </a:r>
            <a:endParaRPr lang="en-US" sz="1100" dirty="0"/>
          </a:p>
          <a:p>
            <a:endParaRPr lang="en-US" sz="1400" dirty="0"/>
          </a:p>
          <a:p>
            <a:r>
              <a:rPr lang="en-US" sz="1200" dirty="0"/>
              <a:t>Official city government data is incredibly helpful, however large file sizes and not every city has the same level of organization</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Menlo" panose="020B0609030804020204" pitchFamily="49" charset="0"/>
                <a:ea typeface="Menlo" panose="020B0609030804020204" pitchFamily="49" charset="0"/>
                <a:cs typeface="Menlo" panose="020B0609030804020204" pitchFamily="49" charset="0"/>
                <a:hlinkClick r:id="rId11"/>
              </a:rPr>
              <a:t>https://www.attomdata.com</a:t>
            </a:r>
            <a:r>
              <a:rPr lang="en-US" sz="1100">
                <a:latin typeface="Menlo" panose="020B0609030804020204" pitchFamily="49" charset="0"/>
                <a:ea typeface="Menlo" panose="020B0609030804020204" pitchFamily="49" charset="0"/>
                <a:cs typeface="Menlo" panose="020B0609030804020204" pitchFamily="49" charset="0"/>
                <a:hlinkClick r:id="rId11"/>
              </a:rPr>
              <a:t>/</a:t>
            </a:r>
            <a:endParaRPr lang="en-US" sz="1100">
              <a:latin typeface="Menlo" panose="020B0609030804020204" pitchFamily="49" charset="0"/>
              <a:ea typeface="Menlo" panose="020B0609030804020204" pitchFamily="49" charset="0"/>
              <a:cs typeface="Menlo" panose="020B0609030804020204" pitchFamily="49" charset="0"/>
            </a:endParaRPr>
          </a:p>
          <a:p>
            <a:endParaRPr lang="en-US" sz="1400" dirty="0"/>
          </a:p>
          <a:p>
            <a:r>
              <a:rPr lang="en-US" sz="1050" dirty="0"/>
              <a:t>Used API to show house/sales in our 6 cities created Data Frames for each city Combined all cities the graph sales date by price</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12"/>
              </a:rPr>
              <a:t>Austin</a:t>
            </a:r>
            <a:r>
              <a:rPr lang="en-US" sz="1100" dirty="0">
                <a:latin typeface="Menlo" panose="020B0609030804020204" pitchFamily="49" charset="0"/>
              </a:rPr>
              <a:t>, </a:t>
            </a:r>
            <a:r>
              <a:rPr lang="en-US" sz="1100" dirty="0">
                <a:effectLst/>
                <a:latin typeface="Menlo" panose="020B0609030804020204" pitchFamily="49" charset="0"/>
                <a:hlinkClick r:id="rId13"/>
              </a:rPr>
              <a:t>Chicago</a:t>
            </a:r>
            <a:r>
              <a:rPr lang="en-US" sz="1100" dirty="0">
                <a:latin typeface="Menlo" panose="020B0609030804020204" pitchFamily="49" charset="0"/>
              </a:rPr>
              <a:t>, </a:t>
            </a:r>
            <a:r>
              <a:rPr lang="en-US" sz="1100" dirty="0">
                <a:effectLst/>
                <a:latin typeface="Menlo" panose="020B0609030804020204" pitchFamily="49" charset="0"/>
                <a:hlinkClick r:id="rId14"/>
              </a:rPr>
              <a:t>Denver</a:t>
            </a:r>
            <a:r>
              <a:rPr lang="en-US" sz="1100" dirty="0">
                <a:latin typeface="Menlo" panose="020B0609030804020204" pitchFamily="49" charset="0"/>
              </a:rPr>
              <a:t>, </a:t>
            </a:r>
            <a:r>
              <a:rPr lang="en-US" sz="1100" dirty="0">
                <a:effectLst/>
                <a:latin typeface="Menlo" panose="020B0609030804020204" pitchFamily="49" charset="0"/>
                <a:hlinkClick r:id="rId15"/>
              </a:rPr>
              <a:t>Memphis</a:t>
            </a:r>
            <a:r>
              <a:rPr lang="en-US" sz="1100" dirty="0">
                <a:effectLst/>
                <a:latin typeface="Menlo" panose="020B0609030804020204" pitchFamily="49" charset="0"/>
              </a:rPr>
              <a:t>, </a:t>
            </a:r>
            <a:r>
              <a:rPr lang="en-US" sz="1100" dirty="0">
                <a:effectLst/>
                <a:latin typeface="Menlo" panose="020B0609030804020204" pitchFamily="49" charset="0"/>
                <a:hlinkClick r:id="rId16"/>
              </a:rPr>
              <a:t>New York City</a:t>
            </a:r>
            <a:r>
              <a:rPr lang="en-US" sz="1100" dirty="0">
                <a:latin typeface="Menlo" panose="020B0609030804020204" pitchFamily="49" charset="0"/>
              </a:rPr>
              <a:t>, </a:t>
            </a:r>
            <a:r>
              <a:rPr lang="en-US" sz="1100" dirty="0">
                <a:effectLst/>
                <a:latin typeface="Menlo" panose="020B0609030804020204" pitchFamily="49" charset="0"/>
                <a:hlinkClick r:id="rId17"/>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8"/>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9"/>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3340849" y="5302952"/>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24"/>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323</TotalTime>
  <Words>1625</Words>
  <Application>Microsoft Macintosh PowerPoint</Application>
  <PresentationFormat>Widescreen</PresentationFormat>
  <Paragraphs>248</Paragraphs>
  <Slides>20</Slides>
  <Notes>15</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Neue</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FINAL Recommendation: Denver, CO</vt:lpstr>
      <vt:lpstr>Next Steps          </vt:lpstr>
      <vt:lpstr>Additional Supporting Analysis</vt:lpstr>
      <vt:lpstr>Population Analysis By growth Percentages</vt:lpstr>
      <vt:lpstr>School Analysis By Graduation Rate Percentages</vt:lpstr>
      <vt:lpstr>Analysis of crime in cities</vt:lpstr>
      <vt:lpstr>Job market trends</vt:lpstr>
      <vt:lpstr>Profitability Growth</vt:lpstr>
      <vt:lpstr>Unemployment rates across the united states</vt:lpstr>
      <vt:lpstr>Starter Home sales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Tait Ralston</cp:lastModifiedBy>
  <cp:revision>45</cp:revision>
  <dcterms:created xsi:type="dcterms:W3CDTF">2023-07-26T17:59:29Z</dcterms:created>
  <dcterms:modified xsi:type="dcterms:W3CDTF">2023-08-03T00:30:59Z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